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handoutMasterIdLst>
    <p:handoutMasterId r:id="rId16"/>
  </p:handoutMasterIdLst>
  <p:sldIdLst>
    <p:sldId id="270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291" r:id="rId12"/>
    <p:sldId id="311" r:id="rId13"/>
    <p:sldId id="288" r:id="rId14"/>
  </p:sldIdLst>
  <p:sldSz cx="9144000" cy="6858000" type="screen4x3"/>
  <p:notesSz cx="6670675" cy="9929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79F"/>
    <a:srgbClr val="260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3073" autoAdjust="0"/>
  </p:normalViewPr>
  <p:slideViewPr>
    <p:cSldViewPr>
      <p:cViewPr varScale="1">
        <p:scale>
          <a:sx n="69" d="100"/>
          <a:sy n="69" d="100"/>
        </p:scale>
        <p:origin x="7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83C5F-E90E-4DBD-AD08-EF3118384F99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825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AF761-C446-43AA-9C42-610FFB03DA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5051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27A16-3932-4FA5-822E-956279E08FFE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7175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825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A3BFB-B916-47A6-9D2E-09CFAF9A4B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17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0668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2723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1006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5970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339752" y="5949280"/>
            <a:ext cx="6876257" cy="908720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latin typeface="+mj-lt"/>
              </a:rPr>
              <a:t>Kocsis Tibor</a:t>
            </a:r>
            <a:endParaRPr lang="hu-HU" sz="2800" b="1" dirty="0">
              <a:latin typeface="+mj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449295" y="548680"/>
            <a:ext cx="4714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41779F"/>
                </a:solidFill>
              </a:rPr>
              <a:t>Kaposvár, 2016. március 01.</a:t>
            </a:r>
            <a:endParaRPr lang="hu-HU" sz="2400" b="1" dirty="0">
              <a:solidFill>
                <a:srgbClr val="41779F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821656" y="1700853"/>
            <a:ext cx="777686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41779F"/>
                </a:solidFill>
              </a:rPr>
              <a:t>Várható fontosabb pályázatok 2016-ban </a:t>
            </a:r>
            <a:br>
              <a:rPr lang="hu-HU" sz="3600" b="1" dirty="0">
                <a:solidFill>
                  <a:srgbClr val="41779F"/>
                </a:solidFill>
              </a:rPr>
            </a:br>
            <a:endParaRPr lang="hu-HU" sz="3600" b="1" dirty="0">
              <a:solidFill>
                <a:srgbClr val="41779F"/>
              </a:solidFill>
            </a:endParaRPr>
          </a:p>
          <a:p>
            <a:pPr algn="ctr"/>
            <a:r>
              <a:rPr lang="hu-HU" sz="3200" b="1" dirty="0" smtClean="0">
                <a:solidFill>
                  <a:srgbClr val="41779F"/>
                </a:solidFill>
              </a:rPr>
              <a:t/>
            </a:r>
            <a:br>
              <a:rPr lang="hu-HU" sz="3200" b="1" dirty="0" smtClean="0">
                <a:solidFill>
                  <a:srgbClr val="41779F"/>
                </a:solidFill>
              </a:rPr>
            </a:br>
            <a:endParaRPr lang="hu-HU" sz="3200" b="1" spc="-150" dirty="0">
              <a:solidFill>
                <a:srgbClr val="41779F"/>
              </a:solidFill>
            </a:endParaRPr>
          </a:p>
        </p:txBody>
      </p:sp>
      <p:pic>
        <p:nvPicPr>
          <p:cNvPr id="1026" name="Picture 2" descr="C:\Users\Decsi Zoltán\Desktop\smvkk_web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112"/>
            <a:ext cx="3778523" cy="151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2681015" y="5192816"/>
            <a:ext cx="1368152" cy="324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803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404664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spc="-150" dirty="0" smtClean="0">
                <a:solidFill>
                  <a:srgbClr val="00B050"/>
                </a:solidFill>
              </a:rPr>
              <a:t>Kis </a:t>
            </a:r>
            <a:r>
              <a:rPr lang="hu-HU" sz="2800" b="1" spc="-150" dirty="0">
                <a:solidFill>
                  <a:srgbClr val="00B050"/>
                </a:solidFill>
              </a:rPr>
              <a:t>gazdasági szereplők között létrehozott együttműködések, beleértve a turisztikai együttműködéseket (VP6-16.3.1-16</a:t>
            </a:r>
            <a:r>
              <a:rPr lang="hu-HU" sz="2800" b="1" spc="-150" dirty="0" smtClean="0">
                <a:solidFill>
                  <a:srgbClr val="00B050"/>
                </a:solidFill>
              </a:rPr>
              <a:t>)</a:t>
            </a:r>
          </a:p>
          <a:p>
            <a:r>
              <a:rPr lang="hu-HU" sz="2800" dirty="0"/>
              <a:t>Keretösszege: 2,96 Mrd Ft</a:t>
            </a:r>
          </a:p>
          <a:p>
            <a:r>
              <a:rPr lang="hu-HU" sz="2800" dirty="0"/>
              <a:t>Meghirdetésének tervezett ideje: 2016 július</a:t>
            </a:r>
          </a:p>
          <a:p>
            <a:endParaRPr lang="hu-HU" sz="2800" dirty="0"/>
          </a:p>
          <a:p>
            <a:endParaRPr lang="hu-HU" sz="2800" b="1" spc="-150" dirty="0" smtClean="0"/>
          </a:p>
          <a:p>
            <a:endParaRPr lang="hu-HU" sz="2800" b="1" spc="-150" dirty="0" smtClean="0"/>
          </a:p>
          <a:p>
            <a:r>
              <a:rPr lang="hu-HU" sz="2800" b="1" spc="-150" dirty="0" smtClean="0"/>
              <a:t>LEADER </a:t>
            </a:r>
            <a:r>
              <a:rPr lang="hu-HU" sz="2800" b="1" spc="-150" dirty="0"/>
              <a:t>– Helyi fejlesztési stratégiák megvalósítása  (VP6-19.2.1-16)</a:t>
            </a:r>
          </a:p>
          <a:p>
            <a:r>
              <a:rPr lang="hu-HU" sz="2800" dirty="0"/>
              <a:t>Keretösszege: 47,67 Mrd Ft</a:t>
            </a:r>
          </a:p>
          <a:p>
            <a:r>
              <a:rPr lang="hu-HU" sz="2800" dirty="0"/>
              <a:t>Meghirdetésének tervezett ideje: 2016 április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55889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chemeClr val="tx1"/>
                </a:solidFill>
                <a:latin typeface="+mj-lt"/>
              </a:rPr>
              <a:t> </a:t>
            </a:r>
            <a:r>
              <a:rPr lang="hu-HU" sz="3200" b="1" dirty="0">
                <a:solidFill>
                  <a:srgbClr val="41779F"/>
                </a:solidFill>
                <a:latin typeface="+mn-lt"/>
                <a:ea typeface="+mn-ea"/>
                <a:cs typeface="+mn-cs"/>
              </a:rPr>
              <a:t>LEADER pályázat vállalkozói lehetőségei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999068"/>
            <a:ext cx="9144000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dirty="0" smtClean="0"/>
              <a:t>A </a:t>
            </a:r>
            <a:r>
              <a:rPr lang="hu-HU" sz="2400" dirty="0"/>
              <a:t>6 </a:t>
            </a:r>
            <a:r>
              <a:rPr lang="hu-HU" sz="2400" dirty="0" err="1"/>
              <a:t>somogy</a:t>
            </a:r>
            <a:r>
              <a:rPr lang="hu-HU" sz="2400" dirty="0"/>
              <a:t> megyei helyi akciócsoporton </a:t>
            </a:r>
            <a:r>
              <a:rPr lang="hu-HU" sz="2400" dirty="0" smtClean="0"/>
              <a:t>keresztül. </a:t>
            </a:r>
            <a:r>
              <a:rPr lang="hu-HU" sz="2400" dirty="0" smtClean="0"/>
              <a:t>Csak </a:t>
            </a:r>
            <a:r>
              <a:rPr lang="hu-HU" sz="2400" dirty="0"/>
              <a:t>a 10.000 fő alatti </a:t>
            </a:r>
            <a:r>
              <a:rPr lang="hu-HU" sz="2400" dirty="0" smtClean="0"/>
              <a:t>településeken. Kedvezményezettek </a:t>
            </a:r>
            <a:r>
              <a:rPr lang="hu-HU" sz="2400" dirty="0"/>
              <a:t>a </a:t>
            </a:r>
            <a:r>
              <a:rPr lang="hu-HU" sz="2400" dirty="0" err="1" smtClean="0"/>
              <a:t>mikrovállalkozások</a:t>
            </a:r>
            <a:r>
              <a:rPr lang="hu-HU" sz="2400" dirty="0" smtClean="0"/>
              <a:t>, vagy </a:t>
            </a:r>
            <a:r>
              <a:rPr lang="hu-HU" sz="2400" dirty="0"/>
              <a:t>a vállalkozni szándékozó </a:t>
            </a:r>
            <a:r>
              <a:rPr lang="hu-HU" sz="2400" dirty="0" smtClean="0"/>
              <a:t>magánszemélyek.</a:t>
            </a:r>
            <a:endParaRPr lang="hu-HU" sz="2400" dirty="0"/>
          </a:p>
          <a:p>
            <a:pPr>
              <a:lnSpc>
                <a:spcPct val="150000"/>
              </a:lnSpc>
            </a:pPr>
            <a:r>
              <a:rPr lang="hu-HU" sz="2400" b="1" dirty="0"/>
              <a:t>Támogatás intenzitás: </a:t>
            </a:r>
            <a:r>
              <a:rPr lang="hu-HU" sz="2400" dirty="0"/>
              <a:t>60-65%</a:t>
            </a:r>
          </a:p>
          <a:p>
            <a:pPr>
              <a:lnSpc>
                <a:spcPct val="150000"/>
              </a:lnSpc>
            </a:pPr>
            <a:r>
              <a:rPr lang="hu-HU" sz="2400" b="1" dirty="0"/>
              <a:t>Támogatási összeg</a:t>
            </a:r>
            <a:r>
              <a:rPr lang="hu-HU" sz="2400" dirty="0"/>
              <a:t>: </a:t>
            </a:r>
            <a:endParaRPr lang="hu-HU" sz="2400" dirty="0" smtClean="0"/>
          </a:p>
          <a:p>
            <a:pPr>
              <a:lnSpc>
                <a:spcPct val="150000"/>
              </a:lnSpc>
            </a:pPr>
            <a:r>
              <a:rPr lang="hu-HU" sz="2400" dirty="0" smtClean="0"/>
              <a:t>A </a:t>
            </a:r>
            <a:r>
              <a:rPr lang="hu-HU" sz="2400" dirty="0"/>
              <a:t>rendelkezésre álló keret és a HACS döntés függvényében várhatóan maximum 5 millió Ft, de egyes célterületeken </a:t>
            </a:r>
            <a:r>
              <a:rPr lang="hu-HU" sz="2400" dirty="0" smtClean="0"/>
              <a:t>ennél kevesebb </a:t>
            </a:r>
            <a:r>
              <a:rPr lang="hu-HU" sz="2400" dirty="0"/>
              <a:t>is lehet 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Várható meghirdetés: 2016. II. félév</a:t>
            </a:r>
          </a:p>
          <a:p>
            <a:endParaRPr lang="hu-HU" sz="2800" i="1" dirty="0" smtClean="0"/>
          </a:p>
          <a:p>
            <a:endParaRPr lang="hu-HU" sz="2800" i="1" dirty="0"/>
          </a:p>
          <a:p>
            <a:pPr>
              <a:lnSpc>
                <a:spcPct val="150000"/>
              </a:lnSpc>
            </a:pP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4517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chemeClr val="tx1"/>
                </a:solidFill>
                <a:latin typeface="+mj-lt"/>
              </a:rPr>
              <a:t> </a:t>
            </a:r>
            <a:r>
              <a:rPr lang="hu-HU" sz="3200" dirty="0">
                <a:solidFill>
                  <a:srgbClr val="0070C0"/>
                </a:solidFill>
              </a:rPr>
              <a:t>Egyéb pályázati lehetőségek</a:t>
            </a:r>
            <a:endParaRPr lang="hu-HU" sz="3200" b="1" dirty="0">
              <a:solidFill>
                <a:srgbClr val="41779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99906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dirty="0" smtClean="0"/>
              <a:t>- Közvetlen </a:t>
            </a:r>
            <a:r>
              <a:rPr lang="hu-HU" sz="2400" dirty="0" smtClean="0"/>
              <a:t>brüsszeli pályázati </a:t>
            </a:r>
            <a:r>
              <a:rPr lang="hu-HU" sz="2400" dirty="0"/>
              <a:t>források</a:t>
            </a:r>
          </a:p>
          <a:p>
            <a:pPr>
              <a:lnSpc>
                <a:spcPct val="150000"/>
              </a:lnSpc>
            </a:pPr>
            <a:endParaRPr lang="hu-HU" sz="2400" dirty="0"/>
          </a:p>
          <a:p>
            <a:pPr>
              <a:lnSpc>
                <a:spcPct val="150000"/>
              </a:lnSpc>
            </a:pPr>
            <a:r>
              <a:rPr lang="hu-HU" sz="2400" dirty="0" smtClean="0"/>
              <a:t>- </a:t>
            </a:r>
            <a:r>
              <a:rPr lang="hu-HU" sz="2400" dirty="0" err="1" smtClean="0"/>
              <a:t>Interreg</a:t>
            </a:r>
            <a:r>
              <a:rPr lang="hu-HU" sz="2400" smtClean="0"/>
              <a:t> „PP </a:t>
            </a:r>
            <a:r>
              <a:rPr lang="hu-HU" sz="2400" dirty="0" err="1"/>
              <a:t>light</a:t>
            </a:r>
            <a:r>
              <a:rPr lang="hu-HU" sz="2400" dirty="0"/>
              <a:t> „   pályázatok</a:t>
            </a:r>
          </a:p>
        </p:txBody>
      </p:sp>
    </p:spTree>
    <p:extLst>
      <p:ext uri="{BB962C8B-B14F-4D97-AF65-F5344CB8AC3E}">
        <p14:creationId xmlns:p14="http://schemas.microsoft.com/office/powerpoint/2010/main" val="195313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/>
          <p:cNvSpPr txBox="1"/>
          <p:nvPr/>
        </p:nvSpPr>
        <p:spPr>
          <a:xfrm>
            <a:off x="467544" y="2276872"/>
            <a:ext cx="86764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0" b="1" dirty="0">
                <a:solidFill>
                  <a:srgbClr val="41779F"/>
                </a:solidFill>
              </a:rPr>
              <a:t>Köszönöm a figyelmet!</a:t>
            </a:r>
            <a:r>
              <a:rPr lang="hu-HU" sz="3200" b="1" dirty="0">
                <a:solidFill>
                  <a:srgbClr val="41779F"/>
                </a:solidFill>
              </a:rPr>
              <a:t/>
            </a:r>
            <a:br>
              <a:rPr lang="hu-HU" sz="3200" b="1" dirty="0">
                <a:solidFill>
                  <a:srgbClr val="41779F"/>
                </a:solidFill>
              </a:rPr>
            </a:br>
            <a:endParaRPr lang="hu-HU" sz="3200" b="1" spc="-150" dirty="0">
              <a:solidFill>
                <a:srgbClr val="41779F"/>
              </a:solidFill>
            </a:endParaRPr>
          </a:p>
        </p:txBody>
      </p:sp>
      <p:pic>
        <p:nvPicPr>
          <p:cNvPr id="9" name="Picture 2" descr="C:\Users\Decsi Zoltán\Desktop\smvkk_web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112"/>
            <a:ext cx="3778523" cy="151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2627784" y="4653136"/>
            <a:ext cx="180020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39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404664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sz="2800" dirty="0" smtClean="0"/>
          </a:p>
          <a:p>
            <a:r>
              <a:rPr lang="hu-HU" sz="2800" b="1" spc="-150" dirty="0"/>
              <a:t>Mikro-, kis- és középvállalkozások termelési kapacitásainak bővítése (GINOP-1.2.1-15</a:t>
            </a:r>
            <a:r>
              <a:rPr lang="hu-HU" sz="2800" b="1" spc="-150" dirty="0" smtClean="0"/>
              <a:t>)</a:t>
            </a:r>
          </a:p>
          <a:p>
            <a:r>
              <a:rPr lang="hu-HU" sz="2800" dirty="0"/>
              <a:t>Keretösszege: 105,00 Mrd Ft</a:t>
            </a:r>
          </a:p>
          <a:p>
            <a:endParaRPr lang="hu-HU" sz="2800" dirty="0"/>
          </a:p>
          <a:p>
            <a:pPr algn="just"/>
            <a:endParaRPr lang="hu-HU" sz="2800" b="1" dirty="0" smtClean="0"/>
          </a:p>
          <a:p>
            <a:pPr algn="just"/>
            <a:r>
              <a:rPr lang="hu-HU" sz="2800" b="1" spc="-150" dirty="0"/>
              <a:t>Mikro-, kis- és középvállalkozások kapacitásbővítő beruházásainak támogatása (GINOP-1.2.2-15</a:t>
            </a:r>
            <a:r>
              <a:rPr lang="hu-HU" sz="2800" b="1" spc="-150" dirty="0" smtClean="0"/>
              <a:t>)</a:t>
            </a:r>
          </a:p>
          <a:p>
            <a:pPr algn="just"/>
            <a:r>
              <a:rPr lang="hu-HU" sz="2800" spc="-150" dirty="0" smtClean="0"/>
              <a:t>Keretösszege</a:t>
            </a:r>
            <a:r>
              <a:rPr lang="hu-HU" sz="2800" spc="-150" dirty="0"/>
              <a:t>: 105,00 Mrd Ft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4667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404664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sz="2800" dirty="0" smtClean="0"/>
          </a:p>
          <a:p>
            <a:r>
              <a:rPr lang="hu-HU" sz="2800" b="1" spc="-150" dirty="0"/>
              <a:t>Mikro-, kis- és középvállalkozások termelési kapacitásainak bővítése kombinált hiteltermék keretében (GINOP-1.2.3-16</a:t>
            </a:r>
            <a:r>
              <a:rPr lang="hu-HU" sz="2800" b="1" spc="-150" dirty="0" smtClean="0"/>
              <a:t>)</a:t>
            </a:r>
          </a:p>
          <a:p>
            <a:r>
              <a:rPr lang="hu-HU" sz="2800" dirty="0"/>
              <a:t>Keretösszege: 37,5 Mrd Ft</a:t>
            </a:r>
          </a:p>
          <a:p>
            <a:r>
              <a:rPr lang="hu-HU" sz="2800" dirty="0"/>
              <a:t>Meghirdetésének tervezett ideje: 2016 július</a:t>
            </a:r>
          </a:p>
          <a:p>
            <a:endParaRPr lang="hu-HU" sz="2800" dirty="0"/>
          </a:p>
          <a:p>
            <a:pPr algn="just"/>
            <a:endParaRPr lang="hu-HU" sz="2800" b="1" dirty="0" smtClean="0"/>
          </a:p>
          <a:p>
            <a:r>
              <a:rPr lang="hu-HU" sz="2800" b="1" spc="-150" dirty="0"/>
              <a:t>Élelmiszeripari középvállalatok komplex beruházásainak támogatása kombinált hiteltermékkel (GINOP-1.2.6-16)</a:t>
            </a:r>
          </a:p>
          <a:p>
            <a:r>
              <a:rPr lang="hu-HU" sz="2800" dirty="0" smtClean="0"/>
              <a:t>Keretösszege</a:t>
            </a:r>
            <a:r>
              <a:rPr lang="hu-HU" sz="2800" dirty="0"/>
              <a:t>: 22,00 Mrd Ft</a:t>
            </a:r>
          </a:p>
          <a:p>
            <a:r>
              <a:rPr lang="hu-HU" sz="2800" dirty="0"/>
              <a:t>Meghirdetésének tervezett ideje: 2016 július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10477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404664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sz="2800" dirty="0" smtClean="0"/>
          </a:p>
          <a:p>
            <a:r>
              <a:rPr lang="hu-HU" sz="2800" b="1" spc="-150" dirty="0"/>
              <a:t>Fiatalok vállalkozóvá válása – Vállalkozás </a:t>
            </a:r>
            <a:r>
              <a:rPr lang="hu-HU" sz="2800" b="1" spc="-150" dirty="0" smtClean="0"/>
              <a:t>indítási költségeinek </a:t>
            </a:r>
            <a:r>
              <a:rPr lang="hu-HU" sz="2800" b="1" spc="-150" dirty="0"/>
              <a:t>támogatása (</a:t>
            </a:r>
            <a:r>
              <a:rPr lang="hu-HU" sz="2800" b="1" spc="-150" dirty="0" smtClean="0"/>
              <a:t>GINOP-5.2.3-16)</a:t>
            </a:r>
          </a:p>
          <a:p>
            <a:r>
              <a:rPr lang="hu-HU" sz="2800" dirty="0"/>
              <a:t>Keretösszege: 2,90 Mrd Ft</a:t>
            </a:r>
          </a:p>
          <a:p>
            <a:r>
              <a:rPr lang="hu-HU" sz="2800" dirty="0"/>
              <a:t>Meghirdetésének tervezett ideje: 2016 március</a:t>
            </a:r>
          </a:p>
          <a:p>
            <a:endParaRPr lang="hu-HU" sz="2800" dirty="0" smtClean="0"/>
          </a:p>
          <a:p>
            <a:endParaRPr lang="hu-HU" sz="2800" dirty="0"/>
          </a:p>
          <a:p>
            <a:r>
              <a:rPr lang="hu-HU" sz="2800" b="1" spc="-150" dirty="0"/>
              <a:t>Munkahelyi képzések támogatása kis- és középvállalatok munkavállalói számára (GINOP-6.1.6-16)</a:t>
            </a:r>
          </a:p>
          <a:p>
            <a:r>
              <a:rPr lang="hu-HU" sz="2800" dirty="0" smtClean="0"/>
              <a:t>Keretösszege</a:t>
            </a:r>
            <a:r>
              <a:rPr lang="hu-HU" sz="2800" dirty="0"/>
              <a:t>: 20,00 Mrd Ft</a:t>
            </a:r>
          </a:p>
          <a:p>
            <a:r>
              <a:rPr lang="hu-HU" sz="2800" dirty="0"/>
              <a:t>Meghirdetésének tervezett ideje: 2016 október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18638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404664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sz="2800" dirty="0" smtClean="0"/>
          </a:p>
          <a:p>
            <a:r>
              <a:rPr lang="hu-HU" sz="2800" b="1" spc="-150" dirty="0"/>
              <a:t>Vállalatok K+F+I tevékenységének támogatása hitel (GINOP-8.1.1-16</a:t>
            </a:r>
            <a:r>
              <a:rPr lang="hu-HU" sz="2800" b="1" spc="-150" dirty="0" smtClean="0"/>
              <a:t>)</a:t>
            </a:r>
          </a:p>
          <a:p>
            <a:r>
              <a:rPr lang="hu-HU" sz="2800" dirty="0"/>
              <a:t>Keretösszege: 26,00 Mrd Ft</a:t>
            </a:r>
          </a:p>
          <a:p>
            <a:r>
              <a:rPr lang="hu-HU" sz="2800" dirty="0"/>
              <a:t>Meghirdetésének tervezett ideje: 2016 március</a:t>
            </a:r>
          </a:p>
          <a:p>
            <a:endParaRPr lang="hu-HU" sz="2800" dirty="0"/>
          </a:p>
          <a:p>
            <a:endParaRPr lang="hu-HU" sz="2800" b="1" spc="-150" dirty="0" smtClean="0"/>
          </a:p>
          <a:p>
            <a:r>
              <a:rPr lang="hu-HU" sz="2800" b="1" spc="-150" dirty="0" smtClean="0"/>
              <a:t>Mikro-</a:t>
            </a:r>
            <a:r>
              <a:rPr lang="hu-HU" sz="2800" b="1" spc="-150" dirty="0"/>
              <a:t>, kis-és középvállalkozások versenyképességének növelése hitel (GINOP-8.3.1-16)</a:t>
            </a:r>
          </a:p>
          <a:p>
            <a:r>
              <a:rPr lang="hu-HU" sz="2800" dirty="0" smtClean="0"/>
              <a:t>Keretösszege</a:t>
            </a:r>
            <a:r>
              <a:rPr lang="hu-HU" sz="2800" dirty="0"/>
              <a:t>: 44,00 Mrd Ft</a:t>
            </a:r>
          </a:p>
          <a:p>
            <a:r>
              <a:rPr lang="hu-HU" sz="2800" dirty="0"/>
              <a:t>Meghirdetésének tervezett ideje: 2016 március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3562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404664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sz="2800" dirty="0" smtClean="0"/>
          </a:p>
          <a:p>
            <a:r>
              <a:rPr lang="hu-HU" sz="2800" b="1" spc="-150" dirty="0"/>
              <a:t>KKV Versenyképesség kockázati tőkeprogram (GINOP-8.3.3-16</a:t>
            </a:r>
            <a:r>
              <a:rPr lang="hu-HU" sz="2800" b="1" spc="-150" dirty="0" smtClean="0"/>
              <a:t>)</a:t>
            </a:r>
          </a:p>
          <a:p>
            <a:r>
              <a:rPr lang="hu-HU" sz="2800" dirty="0"/>
              <a:t>Keretösszege: 21,00 Mrd Ft</a:t>
            </a:r>
          </a:p>
          <a:p>
            <a:r>
              <a:rPr lang="hu-HU" sz="2800" dirty="0"/>
              <a:t>Meghirdetésének tervezett ideje: 2016 szeptember</a:t>
            </a:r>
          </a:p>
          <a:p>
            <a:endParaRPr lang="hu-HU" sz="2800" dirty="0"/>
          </a:p>
          <a:p>
            <a:endParaRPr lang="hu-HU" sz="2800" b="1" spc="-150" dirty="0" smtClean="0"/>
          </a:p>
          <a:p>
            <a:r>
              <a:rPr lang="hu-HU" sz="2800" b="1" spc="-150" dirty="0" smtClean="0"/>
              <a:t>Mikro-</a:t>
            </a:r>
            <a:r>
              <a:rPr lang="hu-HU" sz="2800" b="1" spc="-150" dirty="0"/>
              <a:t>, kis-és középvállalkozások termelési kapacitásainak bővítése keretében finanszírozott kombinált hitel (GINOP-8.3.4-1.2.3-16)</a:t>
            </a:r>
          </a:p>
          <a:p>
            <a:r>
              <a:rPr lang="hu-HU" sz="2800" dirty="0" smtClean="0"/>
              <a:t>Keretösszege</a:t>
            </a:r>
            <a:r>
              <a:rPr lang="hu-HU" sz="2800" dirty="0"/>
              <a:t>: 75,00 Mrd Ft</a:t>
            </a:r>
          </a:p>
          <a:p>
            <a:r>
              <a:rPr lang="hu-HU" sz="2800" dirty="0"/>
              <a:t>Meghirdetésének tervezett ideje: 2016 július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59943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404664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sz="2800" dirty="0" smtClean="0"/>
          </a:p>
          <a:p>
            <a:r>
              <a:rPr lang="hu-HU" sz="2800" b="1" spc="-150" dirty="0">
                <a:solidFill>
                  <a:srgbClr val="00B050"/>
                </a:solidFill>
              </a:rPr>
              <a:t>A fiatal mezőgazdasági termelők számára nyújtott induló támogatás (VP2-6.1.1-16</a:t>
            </a:r>
            <a:r>
              <a:rPr lang="hu-HU" sz="2800" b="1" spc="-150" dirty="0" smtClean="0">
                <a:solidFill>
                  <a:srgbClr val="00B050"/>
                </a:solidFill>
              </a:rPr>
              <a:t>)</a:t>
            </a:r>
          </a:p>
          <a:p>
            <a:r>
              <a:rPr lang="hu-HU" sz="2800" dirty="0"/>
              <a:t>Keretösszege: 37,73 Mrd Ft</a:t>
            </a:r>
          </a:p>
          <a:p>
            <a:r>
              <a:rPr lang="hu-HU" sz="2800" dirty="0"/>
              <a:t>Meghirdetésének tervezett ideje: 2016 szeptember</a:t>
            </a:r>
          </a:p>
          <a:p>
            <a:endParaRPr lang="hu-HU" sz="2800" dirty="0"/>
          </a:p>
          <a:p>
            <a:endParaRPr lang="hu-HU" sz="2800" b="1" spc="-150" dirty="0" smtClean="0">
              <a:solidFill>
                <a:srgbClr val="00B050"/>
              </a:solidFill>
            </a:endParaRPr>
          </a:p>
          <a:p>
            <a:r>
              <a:rPr lang="hu-HU" sz="2800" b="1" spc="-150" dirty="0" smtClean="0">
                <a:solidFill>
                  <a:srgbClr val="00B050"/>
                </a:solidFill>
              </a:rPr>
              <a:t>Borászat </a:t>
            </a:r>
            <a:r>
              <a:rPr lang="hu-HU" sz="2800" b="1" spc="-150" dirty="0">
                <a:solidFill>
                  <a:srgbClr val="00B050"/>
                </a:solidFill>
              </a:rPr>
              <a:t>termékfejlesztésének és erőforrás-hatékonyságának támogatása (VP3-4.2.2-16)</a:t>
            </a:r>
          </a:p>
          <a:p>
            <a:r>
              <a:rPr lang="hu-HU" sz="2800" dirty="0" smtClean="0"/>
              <a:t>Keretösszege</a:t>
            </a:r>
            <a:r>
              <a:rPr lang="hu-HU" sz="2800" dirty="0"/>
              <a:t>: 20,00 Mrd Ft</a:t>
            </a:r>
          </a:p>
          <a:p>
            <a:r>
              <a:rPr lang="hu-HU" sz="2800" dirty="0"/>
              <a:t>Meghirdetésének tervezett ideje: 2016 május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8579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404664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sz="2800" dirty="0" smtClean="0"/>
          </a:p>
          <a:p>
            <a:r>
              <a:rPr lang="hu-HU" sz="2800" b="1" spc="-150" dirty="0">
                <a:solidFill>
                  <a:srgbClr val="00B050"/>
                </a:solidFill>
              </a:rPr>
              <a:t>Együttműködések támogatása a rövid ellátási láncok és a helyi piacok kialakításáért, fejlesztéséért és promóciójáért (VP3-16.4.1-16</a:t>
            </a:r>
            <a:r>
              <a:rPr lang="hu-HU" sz="2800" b="1" spc="-150" dirty="0" smtClean="0">
                <a:solidFill>
                  <a:srgbClr val="00B050"/>
                </a:solidFill>
              </a:rPr>
              <a:t>)</a:t>
            </a:r>
          </a:p>
          <a:p>
            <a:r>
              <a:rPr lang="hu-HU" sz="2800" dirty="0"/>
              <a:t>Keretösszege: 3,84 Mrd Ft</a:t>
            </a:r>
          </a:p>
          <a:p>
            <a:r>
              <a:rPr lang="hu-HU" sz="2800" dirty="0"/>
              <a:t>Meghirdetésének tervezett ideje: 2016 augusztus</a:t>
            </a:r>
          </a:p>
          <a:p>
            <a:endParaRPr lang="hu-HU" sz="2800" dirty="0"/>
          </a:p>
          <a:p>
            <a:r>
              <a:rPr lang="hu-HU" sz="2800" b="1" spc="-150" dirty="0">
                <a:solidFill>
                  <a:srgbClr val="00B050"/>
                </a:solidFill>
              </a:rPr>
              <a:t>Erdészeti technológiákra, valamint erdei termékek feldolgozására és piaci értékesítésére irányuló beruházások (VP5-8.6.1-16)</a:t>
            </a:r>
          </a:p>
          <a:p>
            <a:r>
              <a:rPr lang="hu-HU" sz="2800" dirty="0" smtClean="0"/>
              <a:t>Keretösszege</a:t>
            </a:r>
            <a:r>
              <a:rPr lang="hu-HU" sz="2800" dirty="0"/>
              <a:t>: 4,49 Mrd Ft</a:t>
            </a:r>
          </a:p>
          <a:p>
            <a:r>
              <a:rPr lang="hu-HU" sz="2800" dirty="0"/>
              <a:t>Meghirdetésének tervezett ideje: 2016 augusztus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62594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404664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spc="-150" dirty="0" smtClean="0">
                <a:solidFill>
                  <a:srgbClr val="00B050"/>
                </a:solidFill>
              </a:rPr>
              <a:t>Nem </a:t>
            </a:r>
            <a:r>
              <a:rPr lang="hu-HU" sz="2800" b="1" spc="-150" dirty="0">
                <a:solidFill>
                  <a:srgbClr val="00B050"/>
                </a:solidFill>
              </a:rPr>
              <a:t>mezőgazdasági tevékenységek elindításának támogatása – mezőgazdasági tevékenységek diverzifikációja, </a:t>
            </a:r>
            <a:r>
              <a:rPr lang="hu-HU" sz="2800" b="1" spc="-150" dirty="0" err="1">
                <a:solidFill>
                  <a:srgbClr val="00B050"/>
                </a:solidFill>
              </a:rPr>
              <a:t>mikrovállalkozás</a:t>
            </a:r>
            <a:r>
              <a:rPr lang="hu-HU" sz="2800" b="1" spc="-150" dirty="0">
                <a:solidFill>
                  <a:srgbClr val="00B050"/>
                </a:solidFill>
              </a:rPr>
              <a:t> indítása (VP6-6.2.1-16</a:t>
            </a:r>
            <a:r>
              <a:rPr lang="hu-HU" sz="2800" b="1" spc="-150" dirty="0" smtClean="0">
                <a:solidFill>
                  <a:srgbClr val="00B050"/>
                </a:solidFill>
              </a:rPr>
              <a:t>)</a:t>
            </a:r>
          </a:p>
          <a:p>
            <a:r>
              <a:rPr lang="hu-HU" sz="2800" dirty="0"/>
              <a:t>Keretösszege: 13,85 Mrd Ft</a:t>
            </a:r>
          </a:p>
          <a:p>
            <a:r>
              <a:rPr lang="hu-HU" sz="2800" dirty="0"/>
              <a:t>Meghirdetésének tervezett ideje: 2016 február</a:t>
            </a:r>
          </a:p>
          <a:p>
            <a:endParaRPr lang="hu-HU" sz="2800" dirty="0"/>
          </a:p>
          <a:p>
            <a:endParaRPr lang="hu-HU" sz="2800" b="1" spc="-150" dirty="0" smtClean="0">
              <a:solidFill>
                <a:srgbClr val="00B050"/>
              </a:solidFill>
            </a:endParaRPr>
          </a:p>
          <a:p>
            <a:r>
              <a:rPr lang="hu-HU" sz="2800" b="1" spc="-150" dirty="0" smtClean="0">
                <a:solidFill>
                  <a:srgbClr val="00B050"/>
                </a:solidFill>
              </a:rPr>
              <a:t>Nem </a:t>
            </a:r>
            <a:r>
              <a:rPr lang="hu-HU" sz="2800" b="1" spc="-150" dirty="0">
                <a:solidFill>
                  <a:srgbClr val="00B050"/>
                </a:solidFill>
              </a:rPr>
              <a:t>mezőgazdasági tevékenységek beindítására és fejlesztésére irányuló beruházások támogatása (VP6-6.4.1-16</a:t>
            </a:r>
            <a:r>
              <a:rPr lang="hu-HU" sz="2800" b="1" spc="-150" dirty="0" smtClean="0">
                <a:solidFill>
                  <a:srgbClr val="00B050"/>
                </a:solidFill>
              </a:rPr>
              <a:t>)</a:t>
            </a:r>
            <a:endParaRPr lang="hu-HU" sz="2800" b="1" spc="-150" dirty="0">
              <a:solidFill>
                <a:srgbClr val="00B050"/>
              </a:solidFill>
            </a:endParaRPr>
          </a:p>
          <a:p>
            <a:r>
              <a:rPr lang="hu-HU" sz="2800" dirty="0"/>
              <a:t>Keretösszege: 35,93 Mrd Ft</a:t>
            </a:r>
          </a:p>
          <a:p>
            <a:r>
              <a:rPr lang="hu-HU" sz="2800" dirty="0"/>
              <a:t>Meghirdetésének tervezett ideje: 2016 május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05285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Esszencia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664</TotalTime>
  <Words>456</Words>
  <Application>Microsoft Office PowerPoint</Application>
  <PresentationFormat>Diavetítés a képernyőre (4:3 oldalarány)</PresentationFormat>
  <Paragraphs>119</Paragraphs>
  <Slides>13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Wingdings</vt:lpstr>
      <vt:lpstr>Wingdings 2</vt:lpstr>
      <vt:lpstr>Medián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 LEADER pályázat vállalkozói lehetőségei</vt:lpstr>
      <vt:lpstr> Egyéb pályázati lehetőségek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Országos Mikrohitel Konferencia Kaposvár</dc:title>
  <dc:creator>Decsi Zoltán</dc:creator>
  <cp:lastModifiedBy>Kocsis Tibor</cp:lastModifiedBy>
  <cp:revision>52</cp:revision>
  <cp:lastPrinted>2016-02-29T07:02:48Z</cp:lastPrinted>
  <dcterms:created xsi:type="dcterms:W3CDTF">2015-10-12T11:02:35Z</dcterms:created>
  <dcterms:modified xsi:type="dcterms:W3CDTF">2016-03-01T05:42:56Z</dcterms:modified>
</cp:coreProperties>
</file>